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540" y="-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1/6/2020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1/6/2020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1/6/2020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14F55-841B-425A-815C-D2068D8296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Compare and Contrast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FCFC45-4855-49C1-91F4-9672913D9F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422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37442-9EE5-4ABE-9D06-2D57DB846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09091C-5684-4D2A-949A-3D416ADB03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Find common ground</a:t>
            </a:r>
          </a:p>
          <a:p>
            <a:r>
              <a:rPr lang="en-US" sz="3600" dirty="0"/>
              <a:t>Find differences</a:t>
            </a:r>
          </a:p>
          <a:p>
            <a:r>
              <a:rPr lang="en-US" sz="3600" dirty="0"/>
              <a:t>Make decisions</a:t>
            </a:r>
          </a:p>
          <a:p>
            <a:r>
              <a:rPr lang="en-US" sz="3600" dirty="0"/>
              <a:t>Understand unfamiliar things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631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285C8-15A1-4429-A606-D7DDFCB64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Similarities and/or Differences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4D97A-C353-497E-BAE4-DD5F858AB6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Compare – similarities</a:t>
            </a:r>
          </a:p>
          <a:p>
            <a:r>
              <a:rPr lang="en-US" sz="3600" dirty="0"/>
              <a:t>Contrast – differences</a:t>
            </a:r>
          </a:p>
          <a:p>
            <a:r>
              <a:rPr lang="en-US" sz="3600" dirty="0"/>
              <a:t>A Paper may focus on one or both, but make it clear what you are doing</a:t>
            </a:r>
          </a:p>
        </p:txBody>
      </p:sp>
    </p:spTree>
    <p:extLst>
      <p:ext uri="{BB962C8B-B14F-4D97-AF65-F5344CB8AC3E}">
        <p14:creationId xmlns:p14="http://schemas.microsoft.com/office/powerpoint/2010/main" val="2183930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0D920-12EE-410A-8FF3-26BEB319F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Makes a </a:t>
            </a:r>
            <a:br>
              <a:rPr lang="en-US" dirty="0"/>
            </a:br>
            <a:r>
              <a:rPr lang="en-US" dirty="0"/>
              <a:t>Clear Point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85B61A-1622-4F48-8EA2-C4774B0AB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The end of your paper should not say something like “it’s up to you to decide”</a:t>
            </a:r>
          </a:p>
          <a:p>
            <a:r>
              <a:rPr lang="en-US" sz="3200" dirty="0"/>
              <a:t>What is learned from comparing these subjects?</a:t>
            </a:r>
          </a:p>
          <a:p>
            <a:r>
              <a:rPr lang="en-US" sz="3200" dirty="0"/>
              <a:t>What is the reason for this comparison?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343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484A6-D6B0-4688-8B3A-9208AAC7D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A1E11-834E-4A77-A850-F6032ECB2C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Identify the subjects being compared or contrasted</a:t>
            </a:r>
          </a:p>
          <a:p>
            <a:r>
              <a:rPr lang="en-US" sz="3200" dirty="0"/>
              <a:t>Suggest whether the focus is on similarities, differences, or both</a:t>
            </a:r>
          </a:p>
          <a:p>
            <a:r>
              <a:rPr lang="en-US" sz="3200" dirty="0"/>
              <a:t>State the main point of the comparison or contrast</a:t>
            </a:r>
          </a:p>
        </p:txBody>
      </p:sp>
    </p:spTree>
    <p:extLst>
      <p:ext uri="{BB962C8B-B14F-4D97-AF65-F5344CB8AC3E}">
        <p14:creationId xmlns:p14="http://schemas.microsoft.com/office/powerpoint/2010/main" val="3434228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B4F9-6D37-46E8-9D27-F9F98F8FE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Thesis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86CC4-2AA1-4EB5-8EF0-4F11666904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Similar appeals in commercials for three popular breakfast cereals reveal America’s obsession with fitness and health.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The two cities Niagara Falls, Ontario,, and Niagara Falls, New York, demonstrate two different approaches to appreciating nature and preserving the environment. </a:t>
            </a:r>
          </a:p>
        </p:txBody>
      </p:sp>
    </p:spTree>
    <p:extLst>
      <p:ext uri="{BB962C8B-B14F-4D97-AF65-F5344CB8AC3E}">
        <p14:creationId xmlns:p14="http://schemas.microsoft.com/office/powerpoint/2010/main" val="89108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AE81A-A24B-4B9C-9749-2668E3B8B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Points of Comparison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FE70D-659D-474E-8977-15B1453E2C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What are the shared characteristics?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What are the features that contribute to the main point?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194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8658B-D29C-4266-AD67-FA6B75E18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FE45F-786A-497E-B824-B5CA0BCB95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Always discuss the same points of comparison for each subject in the same order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Point by point – organize the paper around the points of comparison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Subject by subject – organize the paper around the subjects you are comparing</a:t>
            </a:r>
          </a:p>
        </p:txBody>
      </p:sp>
    </p:spTree>
    <p:extLst>
      <p:ext uri="{BB962C8B-B14F-4D97-AF65-F5344CB8AC3E}">
        <p14:creationId xmlns:p14="http://schemas.microsoft.com/office/powerpoint/2010/main" val="3467626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0061B-894D-4CF5-8B45-96FCB32CB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29978E-7894-417B-95C8-A42160946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Let’s compare apples and oranges: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Why? – I want to decide if I’m going to buy a bag of apples or oranges at the grocery store today</a:t>
            </a:r>
          </a:p>
          <a:p>
            <a:r>
              <a:rPr lang="en-US" sz="2400" dirty="0"/>
              <a:t>I’m going to focus on both similarities and differences</a:t>
            </a:r>
          </a:p>
          <a:p>
            <a:r>
              <a:rPr lang="en-US" sz="2400" dirty="0"/>
              <a:t>Main Point/Thesis – I’m going to write this last because I need to do my comparison first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574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702EA-CB7A-4C55-A476-9C7FD5B8B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CD96B8-4914-4849-9888-49F108D0BC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Points of Comparison: </a:t>
            </a:r>
          </a:p>
          <a:p>
            <a:r>
              <a:rPr lang="en-US" sz="2400" dirty="0"/>
              <a:t>Taste</a:t>
            </a:r>
          </a:p>
          <a:p>
            <a:r>
              <a:rPr lang="en-US" sz="2400" dirty="0"/>
              <a:t>Texture</a:t>
            </a:r>
          </a:p>
          <a:p>
            <a:r>
              <a:rPr lang="en-US" sz="2400" dirty="0"/>
              <a:t>Season</a:t>
            </a:r>
          </a:p>
          <a:p>
            <a:r>
              <a:rPr lang="en-US" sz="2400" dirty="0"/>
              <a:t>Price</a:t>
            </a:r>
          </a:p>
        </p:txBody>
      </p:sp>
    </p:spTree>
    <p:extLst>
      <p:ext uri="{BB962C8B-B14F-4D97-AF65-F5344CB8AC3E}">
        <p14:creationId xmlns:p14="http://schemas.microsoft.com/office/powerpoint/2010/main" val="2404058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7C3E4-7A2E-455F-BE37-7C90E05BF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  <a:br>
              <a:rPr lang="en-US" dirty="0"/>
            </a:br>
            <a:r>
              <a:rPr lang="en-US" dirty="0"/>
              <a:t>Subject by Subject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5C960E-63E6-4601-BBF4-16603301C3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200" dirty="0"/>
              <a:t>Apples:</a:t>
            </a:r>
          </a:p>
          <a:p>
            <a:r>
              <a:rPr lang="en-US" dirty="0"/>
              <a:t>Taste – Sweet or Tangy depending on the type of Apple that I buy</a:t>
            </a:r>
          </a:p>
          <a:p>
            <a:r>
              <a:rPr lang="en-US" dirty="0"/>
              <a:t>Texture – Firm and crunchy, but bruise easily and the bruises taste gross</a:t>
            </a:r>
          </a:p>
          <a:p>
            <a:r>
              <a:rPr lang="en-US" dirty="0"/>
              <a:t>Season –  Fall – Popularity peaks around Halloween</a:t>
            </a:r>
          </a:p>
          <a:p>
            <a:r>
              <a:rPr lang="en-US" dirty="0"/>
              <a:t>Price – Prices are lowest in the Fall</a:t>
            </a:r>
          </a:p>
          <a:p>
            <a:pPr marL="0" indent="0">
              <a:buNone/>
            </a:pPr>
            <a:r>
              <a:rPr lang="en-US" sz="3200" dirty="0"/>
              <a:t>Oranges:</a:t>
            </a:r>
          </a:p>
          <a:p>
            <a:r>
              <a:rPr lang="en-US" dirty="0"/>
              <a:t>Taste – Tangy</a:t>
            </a:r>
          </a:p>
          <a:p>
            <a:r>
              <a:rPr lang="en-US" dirty="0"/>
              <a:t>Texture – Fleshy and chewy</a:t>
            </a:r>
          </a:p>
          <a:p>
            <a:r>
              <a:rPr lang="en-US" dirty="0"/>
              <a:t>Season – Winter – Popularity probably peaks around Christmas time</a:t>
            </a:r>
          </a:p>
          <a:p>
            <a:r>
              <a:rPr lang="en-US" dirty="0"/>
              <a:t>Price – Prices are lowest around the end of the year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345138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EB0C2-9A1F-4825-82E0-F1C93FA7B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  <a:br>
              <a:rPr lang="en-US" dirty="0"/>
            </a:br>
            <a:r>
              <a:rPr lang="en-US" dirty="0"/>
              <a:t>Point by Point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A21B4-6475-4163-A3D7-C8625119E5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/>
              <a:t>Taste:</a:t>
            </a:r>
          </a:p>
          <a:p>
            <a:r>
              <a:rPr lang="en-US" dirty="0"/>
              <a:t>Apples – More variety depending on type you buy. Usually more sweet than tangy.</a:t>
            </a:r>
          </a:p>
          <a:p>
            <a:r>
              <a:rPr lang="en-US" dirty="0"/>
              <a:t>Oranges – Tangy</a:t>
            </a:r>
          </a:p>
          <a:p>
            <a:pPr marL="0" indent="0">
              <a:buNone/>
            </a:pPr>
            <a:r>
              <a:rPr lang="en-US" sz="2800" dirty="0"/>
              <a:t>Texture:</a:t>
            </a:r>
          </a:p>
          <a:p>
            <a:r>
              <a:rPr lang="en-US" dirty="0"/>
              <a:t>Apples – Firm and crunchy.  Bruise easily.</a:t>
            </a:r>
          </a:p>
          <a:p>
            <a:r>
              <a:rPr lang="en-US" dirty="0"/>
              <a:t>Oranges – Soft and chewy.  Can be dropped, kept in my purse without much damage.</a:t>
            </a:r>
          </a:p>
          <a:p>
            <a:pPr marL="0" indent="0">
              <a:buNone/>
            </a:pPr>
            <a:r>
              <a:rPr lang="en-US" sz="2800" dirty="0"/>
              <a:t>Season/Price:</a:t>
            </a:r>
          </a:p>
          <a:p>
            <a:r>
              <a:rPr lang="en-US" dirty="0"/>
              <a:t>Apples – Fall.  Prices have risen</a:t>
            </a:r>
          </a:p>
          <a:p>
            <a:r>
              <a:rPr lang="en-US" dirty="0"/>
              <a:t>Oranges – Winter.  Prices have started to rise, but are still lower than apples</a:t>
            </a:r>
          </a:p>
        </p:txBody>
      </p:sp>
    </p:spTree>
    <p:extLst>
      <p:ext uri="{BB962C8B-B14F-4D97-AF65-F5344CB8AC3E}">
        <p14:creationId xmlns:p14="http://schemas.microsoft.com/office/powerpoint/2010/main" val="30023204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5CF71-FCD6-489E-8C7D-AF3992C65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DF793E-1956-4A4B-954E-C52305DFD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 prefer point by point, especially for more complex subjects, because the proximity of the points invites more analysis.</a:t>
            </a:r>
          </a:p>
          <a:p>
            <a:r>
              <a:rPr lang="en-US" sz="2400" dirty="0"/>
              <a:t> As a reader, I also find that I sometimes lose track of the important comparisons when focusing on one subject at a time.</a:t>
            </a:r>
          </a:p>
        </p:txBody>
      </p:sp>
    </p:spTree>
    <p:extLst>
      <p:ext uri="{BB962C8B-B14F-4D97-AF65-F5344CB8AC3E}">
        <p14:creationId xmlns:p14="http://schemas.microsoft.com/office/powerpoint/2010/main" val="38553202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C9AAA-F1EF-4047-A496-755590BCC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Organization: Paragraphs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CDF1D-6F93-4812-9AC8-C052FB783C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When using either method of organization remember to keep your paragraphs at manageable lengths.</a:t>
            </a:r>
          </a:p>
          <a:p>
            <a:r>
              <a:rPr lang="en-US" sz="2800" dirty="0"/>
              <a:t>How much information/the depth of your information should determine where you break your paragraphs.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8796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2FD7D-115A-4C02-AC35-A693EA40E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Organization: Paragraphs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A264D2-5169-471C-8A4E-BB5A46C46F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Point by Point:</a:t>
            </a:r>
          </a:p>
          <a:p>
            <a:r>
              <a:rPr lang="en-US" dirty="0"/>
              <a:t>There is not necessarily just one paragraph for each point.  </a:t>
            </a:r>
          </a:p>
          <a:p>
            <a:r>
              <a:rPr lang="en-US" dirty="0"/>
              <a:t>You might have one paragraph for the taste of an apple and a paragraph for the taste of an orange.  </a:t>
            </a:r>
          </a:p>
          <a:p>
            <a:r>
              <a:rPr lang="en-US" dirty="0"/>
              <a:t>You might have a paragraph for the taste of an apple and a paragraph for the taste of an orange and a paragraph to analyze/discuss the tastes of apples and oranges.</a:t>
            </a:r>
          </a:p>
          <a:p>
            <a:r>
              <a:rPr lang="en-US" dirty="0"/>
              <a:t>Remember to compare the same things in the same order but let the amount of information/depth of information determine how you break your paragraphs.</a:t>
            </a:r>
          </a:p>
        </p:txBody>
      </p:sp>
    </p:spTree>
    <p:extLst>
      <p:ext uri="{BB962C8B-B14F-4D97-AF65-F5344CB8AC3E}">
        <p14:creationId xmlns:p14="http://schemas.microsoft.com/office/powerpoint/2010/main" val="38157301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9E08C-C03E-49F0-A6D8-96F2C9956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Organization:</a:t>
            </a:r>
            <a:br>
              <a:rPr lang="en-US" dirty="0"/>
            </a:br>
            <a:r>
              <a:rPr lang="en-US" dirty="0"/>
              <a:t>Paragraphs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4AB449-27E0-4167-A20D-766424F921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/>
              <a:t>Subject by Subject:</a:t>
            </a:r>
          </a:p>
          <a:p>
            <a:r>
              <a:rPr lang="en-US" dirty="0"/>
              <a:t>There is not necessarily one paragraph for each subject.</a:t>
            </a:r>
          </a:p>
          <a:p>
            <a:r>
              <a:rPr lang="en-US" dirty="0"/>
              <a:t>Under apples you may have a separate paragraph for taste and texture, and then combine season and price in one paragraph.  Then do the same for oranges.</a:t>
            </a:r>
          </a:p>
          <a:p>
            <a:r>
              <a:rPr lang="en-US" dirty="0"/>
              <a:t>Remember to compare the same things in the same order but let the amount of information/depth of information determine how you break your paragraphs.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6158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E5DFE-ECD2-4444-80A1-1293D9944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</a:t>
            </a:r>
            <a:br>
              <a:rPr lang="en-US" dirty="0"/>
            </a:br>
            <a:r>
              <a:rPr lang="en-US" dirty="0"/>
              <a:t>My main point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7DD57A-5F0A-4AED-A2B4-CB14981DAD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I go to the store today, I will buy oranges because they are tangier, more durable, and cheaper than apples.  </a:t>
            </a:r>
          </a:p>
        </p:txBody>
      </p:sp>
    </p:spTree>
    <p:extLst>
      <p:ext uri="{BB962C8B-B14F-4D97-AF65-F5344CB8AC3E}">
        <p14:creationId xmlns:p14="http://schemas.microsoft.com/office/powerpoint/2010/main" val="3120962003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TM16401371[[fn=Atlas]]</Template>
  <TotalTime>602</TotalTime>
  <Words>738</Words>
  <Application>Microsoft Office PowerPoint</Application>
  <PresentationFormat>Widescreen</PresentationFormat>
  <Paragraphs>85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Calibri Light</vt:lpstr>
      <vt:lpstr>Rockwell</vt:lpstr>
      <vt:lpstr>Wingdings</vt:lpstr>
      <vt:lpstr>Atlas</vt:lpstr>
      <vt:lpstr>Compare and Contrast</vt:lpstr>
      <vt:lpstr>Why?</vt:lpstr>
      <vt:lpstr>Similarities and/or Differences</vt:lpstr>
      <vt:lpstr>Makes a  Clear Point</vt:lpstr>
      <vt:lpstr>Thesis</vt:lpstr>
      <vt:lpstr>Thesis Examples</vt:lpstr>
      <vt:lpstr>Points of Comparison</vt:lpstr>
      <vt:lpstr>Organization</vt:lpstr>
      <vt:lpstr>Example</vt:lpstr>
      <vt:lpstr>Example</vt:lpstr>
      <vt:lpstr>Example Subject by Subject</vt:lpstr>
      <vt:lpstr>Example Point by Point</vt:lpstr>
      <vt:lpstr>Organization</vt:lpstr>
      <vt:lpstr>Organization: Paragraphs</vt:lpstr>
      <vt:lpstr>Organization: Paragraphs</vt:lpstr>
      <vt:lpstr>Organization: Paragraphs</vt:lpstr>
      <vt:lpstr>Example: My main 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Compare and Contrast</dc:title>
  <dc:creator>Amanda Smith</dc:creator>
  <cp:lastModifiedBy>Amanda Smith</cp:lastModifiedBy>
  <cp:revision>13</cp:revision>
  <dcterms:created xsi:type="dcterms:W3CDTF">2020-01-06T10:21:59Z</dcterms:created>
  <dcterms:modified xsi:type="dcterms:W3CDTF">2020-01-06T20:24:10Z</dcterms:modified>
</cp:coreProperties>
</file>